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5" r:id="rId4"/>
    <p:sldId id="266" r:id="rId5"/>
    <p:sldId id="267" r:id="rId6"/>
    <p:sldId id="271" r:id="rId7"/>
    <p:sldId id="270" r:id="rId8"/>
    <p:sldId id="268" r:id="rId9"/>
    <p:sldId id="269" r:id="rId10"/>
    <p:sldId id="274" r:id="rId11"/>
    <p:sldId id="281" r:id="rId12"/>
    <p:sldId id="272" r:id="rId13"/>
    <p:sldId id="273" r:id="rId14"/>
    <p:sldId id="275" r:id="rId15"/>
    <p:sldId id="276" r:id="rId16"/>
    <p:sldId id="277" r:id="rId17"/>
    <p:sldId id="278" r:id="rId18"/>
    <p:sldId id="279" r:id="rId19"/>
    <p:sldId id="280" r:id="rId20"/>
    <p:sldId id="259" r:id="rId21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101" d="100"/>
          <a:sy n="101" d="100"/>
        </p:scale>
        <p:origin x="-138" y="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8" r="7013"/>
          <a:stretch/>
        </p:blipFill>
        <p:spPr>
          <a:xfrm>
            <a:off x="0" y="0"/>
            <a:ext cx="493776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60" y="1122363"/>
            <a:ext cx="657292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0" y="3602038"/>
            <a:ext cx="657292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22057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7983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583680" y="987425"/>
            <a:ext cx="4771708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7983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743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62" y="365125"/>
            <a:ext cx="880423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9562" y="1825625"/>
            <a:ext cx="880423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6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650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62" y="365125"/>
            <a:ext cx="880423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9562" y="1825625"/>
            <a:ext cx="880423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246D58D-B400-4598-9B27-32696D3A3B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2" y="357453"/>
            <a:ext cx="1272638" cy="4683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E8364CE-C36C-4B16-8D6C-AEA558D00B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2" b="82095"/>
          <a:stretch/>
        </p:blipFill>
        <p:spPr>
          <a:xfrm>
            <a:off x="8688985" y="5954974"/>
            <a:ext cx="1853277" cy="7056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6022468-492E-4C8B-93D6-DF931987A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5" t="21080" r="22897" b="67111"/>
          <a:stretch/>
        </p:blipFill>
        <p:spPr>
          <a:xfrm>
            <a:off x="10353218" y="6104709"/>
            <a:ext cx="948857" cy="65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7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3500" y="1709738"/>
            <a:ext cx="888394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63500" y="4589463"/>
            <a:ext cx="888394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441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4258" y="365125"/>
            <a:ext cx="8879541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10399" y="1825625"/>
            <a:ext cx="43434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74258" y="1825625"/>
            <a:ext cx="43434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467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7173" y="365125"/>
            <a:ext cx="89154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47173" y="1711325"/>
            <a:ext cx="4343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47173" y="2535237"/>
            <a:ext cx="43434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32811" y="1713437"/>
            <a:ext cx="4343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32811" y="2537349"/>
            <a:ext cx="43434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14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773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1834" y="365125"/>
            <a:ext cx="877196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84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2" y="357453"/>
            <a:ext cx="1272638" cy="4683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8B80FE1-29CB-4563-AF40-72DBD6096D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2" b="82095"/>
          <a:stretch/>
        </p:blipFill>
        <p:spPr>
          <a:xfrm>
            <a:off x="8688985" y="5954974"/>
            <a:ext cx="1853277" cy="7056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1909F24-CF95-4374-9E6D-B1A144BF1A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5" t="21080" r="22897" b="67111"/>
          <a:stretch/>
        </p:blipFill>
        <p:spPr>
          <a:xfrm>
            <a:off x="10353218" y="6104709"/>
            <a:ext cx="948857" cy="65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36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4201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62164" y="987425"/>
            <a:ext cx="479322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64201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203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C86CC-5BA4-4757-9D8E-1147AC979DD3}" type="datetimeFigureOut">
              <a:rPr lang="en-US" smtClean="0"/>
              <a:t>7/12/2019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312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DAFA62-FD4B-428B-A8AF-5070865E9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KairosMessenger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xmlns="" id="{379B0A36-6BD2-419D-8325-7E68BDBE26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486" y="1825625"/>
            <a:ext cx="8128353" cy="4351338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88384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Volunteers</a:t>
            </a:r>
          </a:p>
        </p:txBody>
      </p:sp>
      <p:pic>
        <p:nvPicPr>
          <p:cNvPr id="11" name="Content Placeholder 10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794CAEB1-0AA9-41D9-9E01-FFCF8B5270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854" y="1271046"/>
            <a:ext cx="7168622" cy="4723037"/>
          </a:xfrm>
        </p:spPr>
      </p:pic>
      <p:pic>
        <p:nvPicPr>
          <p:cNvPr id="13" name="Picture 12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5B7E482C-8D37-4187-B6EB-48242528D0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32" y="1774971"/>
            <a:ext cx="2497180" cy="1901922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xmlns="" id="{F062B67D-D3DC-4B01-BF0C-7DFAE06B17BF}"/>
              </a:ext>
            </a:extLst>
          </p:cNvPr>
          <p:cNvCxnSpPr/>
          <p:nvPr/>
        </p:nvCxnSpPr>
        <p:spPr>
          <a:xfrm>
            <a:off x="2912012" y="2954215"/>
            <a:ext cx="1032842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15250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Volunteers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3F88528-E457-4EEE-8677-8DA224FBE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0870" y="1527849"/>
            <a:ext cx="965026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Ezra is the source of data</a:t>
            </a:r>
          </a:p>
          <a:p>
            <a:pPr>
              <a:buFontTx/>
              <a:buChar char="-"/>
            </a:pPr>
            <a:r>
              <a:rPr lang="en-US" dirty="0"/>
              <a:t>Uploaded when “Copy Files for Next Leader” done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Duplicate Entries (and how to avoid them)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Must be “primarily associated” with </a:t>
            </a:r>
            <a:r>
              <a:rPr lang="en-US" b="1" dirty="0" smtClean="0">
                <a:solidFill>
                  <a:schemeClr val="accent1"/>
                </a:solidFill>
              </a:rPr>
              <a:t>one </a:t>
            </a:r>
            <a:r>
              <a:rPr lang="en-US" b="1" dirty="0">
                <a:solidFill>
                  <a:schemeClr val="accent1"/>
                </a:solidFill>
              </a:rPr>
              <a:t>ministry</a:t>
            </a:r>
          </a:p>
          <a:p>
            <a:pPr>
              <a:buFontTx/>
              <a:buChar char="-"/>
            </a:pPr>
            <a:r>
              <a:rPr lang="en-US" dirty="0"/>
              <a:t>Can serve on Weekends at multiple Advisory Councils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Bad contact data in Ezra results in bad data in </a:t>
            </a:r>
            <a:r>
              <a:rPr lang="en-US" b="1" dirty="0" err="1">
                <a:solidFill>
                  <a:srgbClr val="FF0000"/>
                </a:solidFill>
              </a:rPr>
              <a:t>KairosMessenger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579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Donors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3F88528-E457-4EEE-8677-8DA224FBE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3206" y="2063620"/>
            <a:ext cx="6143501" cy="3573093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Future Addition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Data Source from </a:t>
            </a:r>
            <a:r>
              <a:rPr lang="en-US" b="1" dirty="0" err="1">
                <a:solidFill>
                  <a:schemeClr val="accent1"/>
                </a:solidFill>
              </a:rPr>
              <a:t>KairosDonor</a:t>
            </a:r>
            <a:endParaRPr lang="en-US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EFF91847-C912-42DF-89F3-51BEF2E34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413" y="1936054"/>
            <a:ext cx="2216704" cy="17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710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3F88528-E457-4EEE-8677-8DA224FBE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6476" y="1665118"/>
            <a:ext cx="5370549" cy="3961959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Excellence Initiative History/Print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Leader Report History/Print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Participant Inquiry (Future)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Continuing Ministry (Future)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F304D298-66A7-4D69-A5BD-42A6A2D985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279" y="1690688"/>
            <a:ext cx="3136499" cy="234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20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3F88528-E457-4EEE-8677-8DA224FBE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3768" y="1690688"/>
            <a:ext cx="6510032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State Status Report</a:t>
            </a:r>
          </a:p>
          <a:p>
            <a:pPr>
              <a:buFontTx/>
              <a:buChar char="-"/>
            </a:pPr>
            <a:r>
              <a:rPr lang="en-US" dirty="0"/>
              <a:t># Volunteers</a:t>
            </a:r>
          </a:p>
          <a:p>
            <a:pPr marL="0" indent="0">
              <a:buNone/>
            </a:pPr>
            <a:r>
              <a:rPr lang="en-US" dirty="0"/>
              <a:t>    - Active</a:t>
            </a:r>
          </a:p>
          <a:p>
            <a:pPr marL="0" indent="0">
              <a:buNone/>
            </a:pPr>
            <a:r>
              <a:rPr lang="en-US" dirty="0"/>
              <a:t>    - Total</a:t>
            </a:r>
          </a:p>
          <a:p>
            <a:pPr>
              <a:buFontTx/>
              <a:buChar char="-"/>
            </a:pPr>
            <a:r>
              <a:rPr lang="en-US" dirty="0"/>
              <a:t># Elected Positions</a:t>
            </a:r>
          </a:p>
          <a:p>
            <a:pPr>
              <a:buFontTx/>
              <a:buChar char="-"/>
            </a:pPr>
            <a:r>
              <a:rPr lang="en-US" dirty="0"/>
              <a:t>Chair/Secretary contact information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23C7C9D1-385B-4418-AFB6-2414BA573C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62" y="2124222"/>
            <a:ext cx="3358326" cy="186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166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Email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KairosMail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3F88528-E457-4EEE-8677-8DA224FBE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9543" y="1690688"/>
            <a:ext cx="6777318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Automatically creates dynamic email list</a:t>
            </a:r>
          </a:p>
          <a:p>
            <a:pPr>
              <a:buFontTx/>
              <a:buChar char="-"/>
            </a:pPr>
            <a:r>
              <a:rPr lang="en-US" dirty="0"/>
              <a:t>Related to elected role of sending person</a:t>
            </a:r>
          </a:p>
          <a:p>
            <a:pPr>
              <a:buFontTx/>
              <a:buChar char="-"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Auto creates email text</a:t>
            </a:r>
          </a:p>
          <a:p>
            <a:pPr>
              <a:buFontTx/>
              <a:buChar char="-"/>
            </a:pPr>
            <a:r>
              <a:rPr lang="en-US" dirty="0"/>
              <a:t>Related to elected role of sending person</a:t>
            </a:r>
          </a:p>
          <a:p>
            <a:pPr>
              <a:buFontTx/>
              <a:buChar char="-"/>
            </a:pPr>
            <a:r>
              <a:rPr lang="en-US" dirty="0"/>
              <a:t>Customizable</a:t>
            </a:r>
          </a:p>
          <a:p>
            <a:pPr>
              <a:buFontTx/>
              <a:buChar char="-"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Bulk Email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6E37613F-CB21-4ABF-97EE-6C7A956B35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03" y="1792729"/>
            <a:ext cx="2971653" cy="228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0283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Tutorials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3F88528-E457-4EEE-8677-8DA224FBE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7907" y="2698444"/>
            <a:ext cx="6341220" cy="1676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Video and PDF Tutorials</a:t>
            </a:r>
          </a:p>
          <a:p>
            <a:pPr marL="0" indent="0">
              <a:buNone/>
            </a:pPr>
            <a:endParaRPr lang="en-US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Login not required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53B70C17-166D-4F11-98F1-A655926839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889" y="1384494"/>
            <a:ext cx="2106344" cy="4814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5249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3F88528-E457-4EEE-8677-8DA224FBE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4767" y="1690688"/>
            <a:ext cx="4865846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Frequently Asked Questions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Support Contacts</a:t>
            </a:r>
          </a:p>
          <a:p>
            <a:pPr>
              <a:buFontTx/>
              <a:buChar char="-"/>
            </a:pPr>
            <a:r>
              <a:rPr lang="en-US" dirty="0"/>
              <a:t>Login Questions</a:t>
            </a:r>
          </a:p>
          <a:p>
            <a:pPr>
              <a:buFontTx/>
              <a:buChar char="-"/>
            </a:pPr>
            <a:r>
              <a:rPr lang="en-US" dirty="0"/>
              <a:t>Procedural Questions</a:t>
            </a:r>
          </a:p>
          <a:p>
            <a:pPr>
              <a:buFontTx/>
              <a:buChar char="-"/>
            </a:pPr>
            <a:r>
              <a:rPr lang="en-US" dirty="0"/>
              <a:t>Tech Support Questions</a:t>
            </a:r>
          </a:p>
        </p:txBody>
      </p:sp>
      <p:pic>
        <p:nvPicPr>
          <p:cNvPr id="5" name="Picture 4" descr="A picture containing screenshot&#10;&#10;Description automatically generated">
            <a:extLst>
              <a:ext uri="{FF2B5EF4-FFF2-40B4-BE49-F238E27FC236}">
                <a16:creationId xmlns:a16="http://schemas.microsoft.com/office/drawing/2014/main" xmlns="" id="{D0B526A0-308F-4B3E-99C3-282A6E5CF7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759" y="1791286"/>
            <a:ext cx="2909822" cy="368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602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Things We’ve Learned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3F88528-E457-4EEE-8677-8DA224FBE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1326" y="1825625"/>
            <a:ext cx="9512474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Lacking knowledge of Advisory Council Operating Procedures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Inconsistent passing of Ezra data from leader to leader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Incomplete Contact information in Ezra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Inactive volunteers not being contacted</a:t>
            </a:r>
          </a:p>
        </p:txBody>
      </p:sp>
    </p:spTree>
    <p:extLst>
      <p:ext uri="{BB962C8B-B14F-4D97-AF65-F5344CB8AC3E}">
        <p14:creationId xmlns:p14="http://schemas.microsoft.com/office/powerpoint/2010/main" val="14982748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Future Attractions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3F88528-E457-4EEE-8677-8DA224FBE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5260" y="1963410"/>
            <a:ext cx="5696740" cy="374845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Data De-Dup</a:t>
            </a:r>
          </a:p>
          <a:p>
            <a:pPr marL="0" indent="0">
              <a:buNone/>
            </a:pPr>
            <a:r>
              <a:rPr lang="en-US" dirty="0"/>
              <a:t>Based on what we’ve learned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Continuing Ministry</a:t>
            </a:r>
          </a:p>
          <a:p>
            <a:pPr marL="0" indent="0">
              <a:buNone/>
            </a:pPr>
            <a:r>
              <a:rPr lang="en-US" dirty="0"/>
              <a:t>Attendance based (team &amp; participants)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Dashboard Reporting</a:t>
            </a:r>
          </a:p>
          <a:p>
            <a:pPr marL="0" indent="0">
              <a:buNone/>
            </a:pPr>
            <a:r>
              <a:rPr lang="en-US" dirty="0"/>
              <a:t>Set for Organization, Volunteers, Donors, Program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Participant Inquiry</a:t>
            </a:r>
          </a:p>
          <a:p>
            <a:pPr marL="0" indent="0">
              <a:buNone/>
            </a:pPr>
            <a:r>
              <a:rPr lang="en-US" dirty="0"/>
              <a:t>Statewide searches on DOC number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B14E8363-902F-4161-BF73-4AA9F60D4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53" y="1307795"/>
            <a:ext cx="4181420" cy="2725585"/>
          </a:xfrm>
          <a:prstGeom prst="rect">
            <a:avLst/>
          </a:prstGeom>
        </p:spPr>
      </p:pic>
      <p:pic>
        <p:nvPicPr>
          <p:cNvPr id="7" name="Picture 6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xmlns="" id="{2CBCA389-70CD-4763-B227-E36D3D3D92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54" y="4169144"/>
            <a:ext cx="4181420" cy="2030663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AEED9C68-A84C-44A0-AAC5-E6216BBD3C7D}"/>
              </a:ext>
            </a:extLst>
          </p:cNvPr>
          <p:cNvCxnSpPr>
            <a:cxnSpLocks/>
            <a:stCxn id="3" idx="1"/>
          </p:cNvCxnSpPr>
          <p:nvPr/>
        </p:nvCxnSpPr>
        <p:spPr>
          <a:xfrm flipH="1" flipV="1">
            <a:off x="5148274" y="3319399"/>
            <a:ext cx="1346986" cy="51824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A0449AA6-5131-4C2F-B54A-19CEDA89B03E}"/>
              </a:ext>
            </a:extLst>
          </p:cNvPr>
          <p:cNvCxnSpPr>
            <a:cxnSpLocks/>
            <a:stCxn id="3" idx="1"/>
          </p:cNvCxnSpPr>
          <p:nvPr/>
        </p:nvCxnSpPr>
        <p:spPr>
          <a:xfrm flipH="1">
            <a:off x="5148274" y="3837639"/>
            <a:ext cx="1346986" cy="85962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B51CAED-8CB5-4300-9D08-715F2B71CB41}"/>
              </a:ext>
            </a:extLst>
          </p:cNvPr>
          <p:cNvSpPr txBox="1"/>
          <p:nvPr/>
        </p:nvSpPr>
        <p:spPr>
          <a:xfrm>
            <a:off x="4494242" y="1778744"/>
            <a:ext cx="1202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Level 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2A772D3-A2CA-4839-BD31-C10FE47A7242}"/>
              </a:ext>
            </a:extLst>
          </p:cNvPr>
          <p:cNvSpPr txBox="1"/>
          <p:nvPr/>
        </p:nvSpPr>
        <p:spPr>
          <a:xfrm>
            <a:off x="4547023" y="4966134"/>
            <a:ext cx="1202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Level 2</a:t>
            </a:r>
          </a:p>
        </p:txBody>
      </p:sp>
    </p:spTree>
    <p:extLst>
      <p:ext uri="{BB962C8B-B14F-4D97-AF65-F5344CB8AC3E}">
        <p14:creationId xmlns:p14="http://schemas.microsoft.com/office/powerpoint/2010/main" val="896449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0922" y="294787"/>
            <a:ext cx="8804238" cy="1325563"/>
          </a:xfrm>
        </p:spPr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Purpose of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KairosMessenger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3F88528-E457-4EEE-8677-8DA224FBE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9562" y="2476978"/>
            <a:ext cx="8804238" cy="24833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chemeClr val="accent1"/>
                </a:solidFill>
              </a:rPr>
              <a:t>A ministry-wide system that integrates standard tools and processes to improve communications, reporting, and analysis throughout the ministry in order to help improve our striving for excellence.</a:t>
            </a:r>
          </a:p>
        </p:txBody>
      </p:sp>
    </p:spTree>
    <p:extLst>
      <p:ext uri="{BB962C8B-B14F-4D97-AF65-F5344CB8AC3E}">
        <p14:creationId xmlns:p14="http://schemas.microsoft.com/office/powerpoint/2010/main" val="33531906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75077353-6418-4526-B668-411862ECB876}"/>
              </a:ext>
            </a:extLst>
          </p:cNvPr>
          <p:cNvSpPr txBox="1">
            <a:spLocks/>
          </p:cNvSpPr>
          <p:nvPr/>
        </p:nvSpPr>
        <p:spPr>
          <a:xfrm>
            <a:off x="1810527" y="415229"/>
            <a:ext cx="8804238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765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KairosMessenger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“Family”</a:t>
            </a:r>
          </a:p>
        </p:txBody>
      </p:sp>
      <p:sp>
        <p:nvSpPr>
          <p:cNvPr id="4" name="Flowchart: Magnetic Disk 3">
            <a:extLst>
              <a:ext uri="{FF2B5EF4-FFF2-40B4-BE49-F238E27FC236}">
                <a16:creationId xmlns:a16="http://schemas.microsoft.com/office/drawing/2014/main" xmlns="" id="{238324D0-ACEC-4FD0-A8D7-EEC27A2DE8FA}"/>
              </a:ext>
            </a:extLst>
          </p:cNvPr>
          <p:cNvSpPr/>
          <p:nvPr/>
        </p:nvSpPr>
        <p:spPr>
          <a:xfrm>
            <a:off x="5987177" y="3224312"/>
            <a:ext cx="964504" cy="1222427"/>
          </a:xfrm>
          <a:prstGeom prst="flowChartMagneticDisk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9EB1170-7472-46A6-ACAC-5A33ED6AA668}"/>
              </a:ext>
            </a:extLst>
          </p:cNvPr>
          <p:cNvSpPr txBox="1"/>
          <p:nvPr/>
        </p:nvSpPr>
        <p:spPr>
          <a:xfrm>
            <a:off x="2041742" y="2379945"/>
            <a:ext cx="27319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KairosMessenger</a:t>
            </a:r>
            <a:endParaRPr lang="en-US" sz="28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6FDB298-94DD-473B-B927-9CE00FE93754}"/>
              </a:ext>
            </a:extLst>
          </p:cNvPr>
          <p:cNvSpPr txBox="1"/>
          <p:nvPr/>
        </p:nvSpPr>
        <p:spPr>
          <a:xfrm>
            <a:off x="2041741" y="3429000"/>
            <a:ext cx="24472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KairosEzra.com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712C84F-B0CC-40A9-9E88-0AF0EA287EE9}"/>
              </a:ext>
            </a:extLst>
          </p:cNvPr>
          <p:cNvSpPr txBox="1"/>
          <p:nvPr/>
        </p:nvSpPr>
        <p:spPr>
          <a:xfrm>
            <a:off x="7868433" y="3407459"/>
            <a:ext cx="39555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KairosDonorSupport.com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1170095F-BD85-436C-9C42-DBB5CDA453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125" y="4115643"/>
            <a:ext cx="847135" cy="1363484"/>
          </a:xfrm>
          <a:prstGeom prst="rect">
            <a:avLst/>
          </a:prstGeom>
        </p:spPr>
      </p:pic>
      <p:pic>
        <p:nvPicPr>
          <p:cNvPr id="14" name="Picture 13" descr="A picture containing clipart&#10;&#10;Description automatically generated">
            <a:extLst>
              <a:ext uri="{FF2B5EF4-FFF2-40B4-BE49-F238E27FC236}">
                <a16:creationId xmlns:a16="http://schemas.microsoft.com/office/drawing/2014/main" xmlns="" id="{E97C2EB2-7E6B-4088-991E-BFE7C97F95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034" y="4330607"/>
            <a:ext cx="2083496" cy="98727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B85B2FC5-0AD8-4BAB-ACBD-5CD00E0EDE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497" y="2051366"/>
            <a:ext cx="1949689" cy="985798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xmlns="" id="{511D628E-B16B-49D4-905E-DB242545E09C}"/>
              </a:ext>
            </a:extLst>
          </p:cNvPr>
          <p:cNvCxnSpPr/>
          <p:nvPr/>
        </p:nvCxnSpPr>
        <p:spPr>
          <a:xfrm>
            <a:off x="4773644" y="2903165"/>
            <a:ext cx="1076011" cy="52583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xmlns="" id="{4A873DCE-9C71-4C13-B456-9406BE20B218}"/>
              </a:ext>
            </a:extLst>
          </p:cNvPr>
          <p:cNvCxnSpPr>
            <a:stCxn id="7" idx="3"/>
          </p:cNvCxnSpPr>
          <p:nvPr/>
        </p:nvCxnSpPr>
        <p:spPr>
          <a:xfrm flipV="1">
            <a:off x="4488949" y="3682652"/>
            <a:ext cx="1348180" cy="795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xmlns="" id="{51BAF6DA-904D-490A-BC9C-8A65622B1865}"/>
              </a:ext>
            </a:extLst>
          </p:cNvPr>
          <p:cNvCxnSpPr>
            <a:cxnSpLocks/>
          </p:cNvCxnSpPr>
          <p:nvPr/>
        </p:nvCxnSpPr>
        <p:spPr>
          <a:xfrm flipV="1">
            <a:off x="4222967" y="4115643"/>
            <a:ext cx="1626688" cy="40010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xmlns="" id="{468023D6-AB3C-4683-AE91-271389320A77}"/>
              </a:ext>
            </a:extLst>
          </p:cNvPr>
          <p:cNvCxnSpPr/>
          <p:nvPr/>
        </p:nvCxnSpPr>
        <p:spPr>
          <a:xfrm flipH="1">
            <a:off x="7001785" y="2865587"/>
            <a:ext cx="1017353" cy="52583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xmlns="" id="{1753A629-9C2D-4130-B981-6E1E010352F7}"/>
              </a:ext>
            </a:extLst>
          </p:cNvPr>
          <p:cNvCxnSpPr/>
          <p:nvPr/>
        </p:nvCxnSpPr>
        <p:spPr>
          <a:xfrm flipH="1">
            <a:off x="7001785" y="3682652"/>
            <a:ext cx="866648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xmlns="" id="{2E6FB5DD-6CA9-46B0-AE45-BCAA4C13BF89}"/>
              </a:ext>
            </a:extLst>
          </p:cNvPr>
          <p:cNvCxnSpPr>
            <a:cxnSpLocks/>
          </p:cNvCxnSpPr>
          <p:nvPr/>
        </p:nvCxnSpPr>
        <p:spPr>
          <a:xfrm flipH="1" flipV="1">
            <a:off x="7001785" y="4315698"/>
            <a:ext cx="866648" cy="20005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9627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KairosMessenger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Overview</a:t>
            </a:r>
          </a:p>
        </p:txBody>
      </p:sp>
      <p:pic>
        <p:nvPicPr>
          <p:cNvPr id="5" name="Content Placeholder 4" descr="A picture containing device&#10;&#10;Description automatically generated">
            <a:extLst>
              <a:ext uri="{FF2B5EF4-FFF2-40B4-BE49-F238E27FC236}">
                <a16:creationId xmlns:a16="http://schemas.microsoft.com/office/drawing/2014/main" xmlns="" id="{EED3D04C-BA68-47CA-8F4B-78055E986A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00" y="1690687"/>
            <a:ext cx="10907181" cy="405399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17B4C68-58B8-4DCD-A7EC-6EF6E5EA324E}"/>
              </a:ext>
            </a:extLst>
          </p:cNvPr>
          <p:cNvSpPr txBox="1"/>
          <p:nvPr/>
        </p:nvSpPr>
        <p:spPr>
          <a:xfrm flipH="1">
            <a:off x="270801" y="2560320"/>
            <a:ext cx="195189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Organization</a:t>
            </a:r>
          </a:p>
          <a:p>
            <a:pPr marL="285750" indent="-285750">
              <a:buFontTx/>
              <a:buChar char="-"/>
            </a:pPr>
            <a:r>
              <a:rPr lang="en-US" dirty="0"/>
              <a:t>Dashboard</a:t>
            </a:r>
          </a:p>
          <a:p>
            <a:pPr marL="285750" indent="-285750">
              <a:buFontTx/>
              <a:buChar char="-"/>
            </a:pPr>
            <a:r>
              <a:rPr lang="en-US" dirty="0"/>
              <a:t>Member List</a:t>
            </a:r>
          </a:p>
          <a:p>
            <a:pPr marL="285750" indent="-285750">
              <a:buFontTx/>
              <a:buChar char="-"/>
            </a:pPr>
            <a:r>
              <a:rPr lang="en-US" dirty="0"/>
              <a:t>Elections</a:t>
            </a:r>
          </a:p>
          <a:p>
            <a:pPr marL="285750" indent="-285750">
              <a:buFontTx/>
              <a:buChar char="-"/>
            </a:pPr>
            <a:r>
              <a:rPr lang="en-US" dirty="0"/>
              <a:t>Prison/Admin</a:t>
            </a:r>
          </a:p>
          <a:p>
            <a:pPr marL="285750" indent="-285750">
              <a:buFontTx/>
              <a:buChar char="-"/>
            </a:pPr>
            <a:r>
              <a:rPr lang="en-US" dirty="0"/>
              <a:t>Facilities/Hotels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B14629B-DDCD-4862-B2FF-E1E3004B30FC}"/>
              </a:ext>
            </a:extLst>
          </p:cNvPr>
          <p:cNvSpPr txBox="1"/>
          <p:nvPr/>
        </p:nvSpPr>
        <p:spPr>
          <a:xfrm>
            <a:off x="2706558" y="2560318"/>
            <a:ext cx="19518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Volunteers</a:t>
            </a:r>
          </a:p>
          <a:p>
            <a:pPr marL="285750" indent="-285750">
              <a:buFontTx/>
              <a:buChar char="-"/>
            </a:pPr>
            <a:r>
              <a:rPr lang="en-US" dirty="0"/>
              <a:t>Dashboard</a:t>
            </a:r>
          </a:p>
          <a:p>
            <a:pPr marL="285750" indent="-285750">
              <a:buFontTx/>
              <a:buChar char="-"/>
            </a:pPr>
            <a:r>
              <a:rPr lang="en-US" dirty="0"/>
              <a:t>Volunteer List</a:t>
            </a:r>
          </a:p>
          <a:p>
            <a:pPr marL="285750" indent="-285750">
              <a:buFontTx/>
              <a:buChar char="-"/>
            </a:pPr>
            <a:r>
              <a:rPr lang="en-US" dirty="0"/>
              <a:t>Volunteer Dir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849E4BC-85C2-401C-B2F6-45D9E2A53223}"/>
              </a:ext>
            </a:extLst>
          </p:cNvPr>
          <p:cNvSpPr txBox="1"/>
          <p:nvPr/>
        </p:nvSpPr>
        <p:spPr>
          <a:xfrm flipH="1">
            <a:off x="5142315" y="2550823"/>
            <a:ext cx="17971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Program</a:t>
            </a:r>
          </a:p>
          <a:p>
            <a:pPr marL="285750" indent="-285750">
              <a:buFontTx/>
              <a:buChar char="-"/>
            </a:pPr>
            <a:r>
              <a:rPr lang="en-US" dirty="0"/>
              <a:t>Dashboard</a:t>
            </a:r>
          </a:p>
          <a:p>
            <a:pPr marL="285750" indent="-285750">
              <a:buFontTx/>
              <a:buChar char="-"/>
            </a:pPr>
            <a:r>
              <a:rPr lang="en-US" dirty="0"/>
              <a:t>Weekend</a:t>
            </a:r>
          </a:p>
          <a:p>
            <a:r>
              <a:rPr lang="en-US" dirty="0"/>
              <a:t>       - History</a:t>
            </a:r>
          </a:p>
          <a:p>
            <a:r>
              <a:rPr lang="en-US" dirty="0"/>
              <a:t>       - Participant</a:t>
            </a:r>
          </a:p>
          <a:p>
            <a:r>
              <a:rPr lang="en-US" dirty="0"/>
              <a:t>       - EI Reports</a:t>
            </a:r>
          </a:p>
          <a:p>
            <a:r>
              <a:rPr lang="en-US" dirty="0"/>
              <a:t>- Continuing Min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C3A14B6-7C2A-4A9A-842E-B2F62977CDBD}"/>
              </a:ext>
            </a:extLst>
          </p:cNvPr>
          <p:cNvSpPr txBox="1"/>
          <p:nvPr/>
        </p:nvSpPr>
        <p:spPr>
          <a:xfrm>
            <a:off x="7433952" y="2550823"/>
            <a:ext cx="17971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Reports</a:t>
            </a:r>
          </a:p>
          <a:p>
            <a:pPr marL="285750" indent="-285750">
              <a:buFontTx/>
              <a:buChar char="-"/>
            </a:pPr>
            <a:r>
              <a:rPr lang="en-US" dirty="0"/>
              <a:t>Dashboards</a:t>
            </a:r>
          </a:p>
          <a:p>
            <a:pPr marL="285750" indent="-285750">
              <a:buFontTx/>
              <a:buChar char="-"/>
            </a:pPr>
            <a:r>
              <a:rPr lang="en-US" dirty="0"/>
              <a:t>Reporting</a:t>
            </a:r>
          </a:p>
          <a:p>
            <a:r>
              <a:rPr lang="en-US" dirty="0"/>
              <a:t>      - State Status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04E6850-6887-4038-B951-4643A367DBDE}"/>
              </a:ext>
            </a:extLst>
          </p:cNvPr>
          <p:cNvSpPr txBox="1"/>
          <p:nvPr/>
        </p:nvSpPr>
        <p:spPr>
          <a:xfrm>
            <a:off x="9777046" y="2560318"/>
            <a:ext cx="19143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Email</a:t>
            </a:r>
          </a:p>
          <a:p>
            <a:pPr marL="285750" indent="-285750">
              <a:buFontTx/>
              <a:buChar char="-"/>
            </a:pPr>
            <a:r>
              <a:rPr lang="en-US" dirty="0"/>
              <a:t>Email List</a:t>
            </a:r>
          </a:p>
          <a:p>
            <a:pPr marL="285750" indent="-285750">
              <a:buFontTx/>
              <a:buChar char="-"/>
            </a:pPr>
            <a:r>
              <a:rPr lang="en-US" dirty="0"/>
              <a:t>Create/Send</a:t>
            </a:r>
          </a:p>
          <a:p>
            <a:pPr marL="285750" indent="-285750">
              <a:buFontTx/>
              <a:buChar char="-"/>
            </a:pPr>
            <a:r>
              <a:rPr lang="en-US" dirty="0"/>
              <a:t>Email Log</a:t>
            </a:r>
          </a:p>
        </p:txBody>
      </p:sp>
    </p:spTree>
    <p:extLst>
      <p:ext uri="{BB962C8B-B14F-4D97-AF65-F5344CB8AC3E}">
        <p14:creationId xmlns:p14="http://schemas.microsoft.com/office/powerpoint/2010/main" val="538152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Login/Authorization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3F88528-E457-4EEE-8677-8DA224FBE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3823" y="1938360"/>
            <a:ext cx="6481703" cy="3259941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Authorization Required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	Based on ACOP/SCCOP Election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Identifies Geographic Scope</a:t>
            </a:r>
          </a:p>
          <a:p>
            <a:pPr marL="0" indent="0">
              <a:buNone/>
            </a:pPr>
            <a:r>
              <a:rPr lang="en-US" dirty="0"/>
              <a:t>	(</a:t>
            </a:r>
            <a:r>
              <a:rPr lang="en-US" dirty="0" err="1"/>
              <a:t>ie</a:t>
            </a:r>
            <a:r>
              <a:rPr lang="en-US" dirty="0"/>
              <a:t> Advisory Council or State Wide)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Identifies Elected Role Responsibilities</a:t>
            </a:r>
          </a:p>
          <a:p>
            <a:pPr marL="0" indent="0">
              <a:buNone/>
            </a:pPr>
            <a:r>
              <a:rPr lang="en-US" dirty="0"/>
              <a:t>	(in accordance wit ACOP/SCCOP)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1BD4EFB4-090E-46B6-BDF3-BC6E80DB64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91" y="2082430"/>
            <a:ext cx="396240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880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Ministry “Pillars”</a:t>
            </a:r>
          </a:p>
        </p:txBody>
      </p:sp>
      <p:pic>
        <p:nvPicPr>
          <p:cNvPr id="7" name="Picture 6" descr="A close up of a device&#10;&#10;Description automatically generated">
            <a:extLst>
              <a:ext uri="{FF2B5EF4-FFF2-40B4-BE49-F238E27FC236}">
                <a16:creationId xmlns:a16="http://schemas.microsoft.com/office/drawing/2014/main" xmlns="" id="{227A9637-477E-4987-83B4-68676FBE3D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344" y="1477106"/>
            <a:ext cx="7767518" cy="453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984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Organization</a:t>
            </a: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2BE620BB-6049-43AD-B893-2B9DF090B9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759" y="1690688"/>
            <a:ext cx="2911606" cy="319080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7563DBA-50C5-4C03-AC42-98BCE19DE7CA}"/>
              </a:ext>
            </a:extLst>
          </p:cNvPr>
          <p:cNvSpPr txBox="1"/>
          <p:nvPr/>
        </p:nvSpPr>
        <p:spPr>
          <a:xfrm>
            <a:off x="4783014" y="1690688"/>
            <a:ext cx="647231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Identifying elected persons for Advisory Council and State Chapter Committee</a:t>
            </a:r>
          </a:p>
          <a:p>
            <a:endParaRPr lang="en-US" sz="2800" dirty="0"/>
          </a:p>
          <a:p>
            <a:r>
              <a:rPr lang="en-US" sz="2800" dirty="0"/>
              <a:t>Once place to access and update elections</a:t>
            </a:r>
          </a:p>
          <a:p>
            <a:endParaRPr lang="en-US" sz="2800" dirty="0"/>
          </a:p>
          <a:p>
            <a:r>
              <a:rPr lang="en-US" sz="2800" dirty="0"/>
              <a:t>Prison &amp; Facility contacts for Advisory Council or State Chapter</a:t>
            </a:r>
          </a:p>
        </p:txBody>
      </p:sp>
    </p:spTree>
    <p:extLst>
      <p:ext uri="{BB962C8B-B14F-4D97-AF65-F5344CB8AC3E}">
        <p14:creationId xmlns:p14="http://schemas.microsoft.com/office/powerpoint/2010/main" val="1891204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Elections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3F88528-E457-4EEE-8677-8DA224FBE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0996" y="1690688"/>
            <a:ext cx="7320948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In accordance with ACOP/SCCOP procedures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Secretary emails to “Active” Volunteers</a:t>
            </a:r>
          </a:p>
          <a:p>
            <a:pPr>
              <a:buFontTx/>
              <a:buChar char="-"/>
            </a:pPr>
            <a:r>
              <a:rPr lang="en-US" dirty="0"/>
              <a:t>Nomination Request</a:t>
            </a:r>
          </a:p>
          <a:p>
            <a:pPr>
              <a:buFontTx/>
              <a:buChar char="-"/>
            </a:pPr>
            <a:r>
              <a:rPr lang="en-US" dirty="0"/>
              <a:t>Election Request</a:t>
            </a:r>
          </a:p>
          <a:p>
            <a:pPr>
              <a:buFontTx/>
              <a:buChar char="-"/>
            </a:pPr>
            <a:r>
              <a:rPr lang="en-US" dirty="0"/>
              <a:t>Election Results</a:t>
            </a:r>
          </a:p>
          <a:p>
            <a:pPr>
              <a:buFontTx/>
              <a:buChar char="-"/>
            </a:pPr>
            <a:r>
              <a:rPr lang="en-US" dirty="0"/>
              <a:t>Elected Persons’ Job Description and Password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0F8A80C5-D6F9-4E9C-B3E3-9DBF499F6B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08" y="1690689"/>
            <a:ext cx="4200388" cy="308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204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Election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3F88528-E457-4EEE-8677-8DA224FBEE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Only record “remove year” if person resigns during term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Record elections annually (one year terms)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Authorization expires Jan 31 of following year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Electable persons must be in Volunteer database</a:t>
            </a:r>
          </a:p>
        </p:txBody>
      </p:sp>
    </p:spTree>
    <p:extLst>
      <p:ext uri="{BB962C8B-B14F-4D97-AF65-F5344CB8AC3E}">
        <p14:creationId xmlns:p14="http://schemas.microsoft.com/office/powerpoint/2010/main" val="29864225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8679</TotalTime>
  <Words>362</Words>
  <Application>Microsoft Office PowerPoint</Application>
  <PresentationFormat>Custom</PresentationFormat>
  <Paragraphs>129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KairosMessenger</vt:lpstr>
      <vt:lpstr>Purpose of KairosMessenger</vt:lpstr>
      <vt:lpstr>KairosMessenger “Family”</vt:lpstr>
      <vt:lpstr>KairosMessenger Overview</vt:lpstr>
      <vt:lpstr>Login/Authorization</vt:lpstr>
      <vt:lpstr>Ministry “Pillars”</vt:lpstr>
      <vt:lpstr>Organization</vt:lpstr>
      <vt:lpstr>Elections</vt:lpstr>
      <vt:lpstr>Election Issues</vt:lpstr>
      <vt:lpstr>Volunteers</vt:lpstr>
      <vt:lpstr>Volunteers</vt:lpstr>
      <vt:lpstr>Donors</vt:lpstr>
      <vt:lpstr>Program</vt:lpstr>
      <vt:lpstr>Reports</vt:lpstr>
      <vt:lpstr>Email (KairosMail)</vt:lpstr>
      <vt:lpstr>Tutorials</vt:lpstr>
      <vt:lpstr>Support</vt:lpstr>
      <vt:lpstr>Things We’ve Learned</vt:lpstr>
      <vt:lpstr>Future Attractions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Diane Merritts Gatto</dc:creator>
  <cp:lastModifiedBy>Evelyn Lemly</cp:lastModifiedBy>
  <cp:revision>25</cp:revision>
  <cp:lastPrinted>2019-07-11T12:37:39Z</cp:lastPrinted>
  <dcterms:created xsi:type="dcterms:W3CDTF">2019-03-19T16:10:14Z</dcterms:created>
  <dcterms:modified xsi:type="dcterms:W3CDTF">2019-07-12T12:19:34Z</dcterms:modified>
</cp:coreProperties>
</file>